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7D"/>
    <a:srgbClr val="86D4EE"/>
    <a:srgbClr val="86D48A"/>
    <a:srgbClr val="2E59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6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6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8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6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1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7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7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9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4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CD7E-9681-43AE-A52E-D15515EDCAD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1CDE-481E-48A8-A601-7B4EC2B2E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mailto:dis@promix-center.com" TargetMode="External"/><Relationship Id="rId4" Type="http://schemas.openxmlformats.org/officeDocument/2006/relationships/hyperlink" Target="mailto:mail@promix-center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8945" t="14442" r="19189" b="8149"/>
          <a:stretch/>
        </p:blipFill>
        <p:spPr>
          <a:xfrm>
            <a:off x="8731876" y="1"/>
            <a:ext cx="3460124" cy="6886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6975" y="2711022"/>
            <a:ext cx="65038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2F54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REMOTE CONTROL ELECTROMECHANICAL LOCK FOR SINGLE DOOR COMMERCIAL REFRIGERATORS</a:t>
            </a:r>
            <a:endParaRPr lang="ru-RU" sz="2800" dirty="0">
              <a:solidFill>
                <a:srgbClr val="2F547D"/>
              </a:solidFill>
            </a:endParaRPr>
          </a:p>
        </p:txBody>
      </p:sp>
      <p:pic>
        <p:nvPicPr>
          <p:cNvPr id="2050" name="Picture 2" descr="\\promix\DOC\diudiunov\Презентационные материалы\Logo E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328431"/>
            <a:ext cx="2782887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Testing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0967" y="1569783"/>
            <a:ext cx="798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547D"/>
                </a:solidFill>
              </a:rPr>
              <a:t>Check that the </a:t>
            </a:r>
            <a:r>
              <a:rPr lang="en-US" b="1" dirty="0" smtClean="0">
                <a:solidFill>
                  <a:srgbClr val="2F547D"/>
                </a:solidFill>
              </a:rPr>
              <a:t>deadbolt </a:t>
            </a:r>
            <a:r>
              <a:rPr lang="en-US" b="1" dirty="0">
                <a:solidFill>
                  <a:srgbClr val="2F547D"/>
                </a:solidFill>
              </a:rPr>
              <a:t>easily enters the lock hole;</a:t>
            </a:r>
            <a:endParaRPr lang="en-US" b="1" dirty="0" smtClean="0">
              <a:solidFill>
                <a:srgbClr val="2F547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91" y="2216114"/>
            <a:ext cx="2792210" cy="3468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12" y="2216114"/>
            <a:ext cx="3060457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Controller installation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0967" y="1569783"/>
            <a:ext cx="798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547D"/>
                </a:solidFill>
              </a:rPr>
              <a:t>Install the controller behind the advertising </a:t>
            </a:r>
            <a:r>
              <a:rPr lang="en-US" b="1" dirty="0" smtClean="0">
                <a:solidFill>
                  <a:srgbClr val="2F547D"/>
                </a:solidFill>
              </a:rPr>
              <a:t>panel </a:t>
            </a:r>
            <a:r>
              <a:rPr lang="en-US" b="1" dirty="0">
                <a:solidFill>
                  <a:srgbClr val="2F547D"/>
                </a:solidFill>
              </a:rPr>
              <a:t>or in the compressor </a:t>
            </a:r>
            <a:r>
              <a:rPr lang="en-US" b="1" dirty="0" smtClean="0">
                <a:solidFill>
                  <a:srgbClr val="2F547D"/>
                </a:solidFill>
              </a:rPr>
              <a:t>compartment </a:t>
            </a:r>
            <a:r>
              <a:rPr lang="en-US" b="1" dirty="0">
                <a:solidFill>
                  <a:srgbClr val="2F547D"/>
                </a:solidFill>
              </a:rPr>
              <a:t>and connect to the </a:t>
            </a:r>
            <a:r>
              <a:rPr lang="en-US" b="1" dirty="0" smtClean="0">
                <a:solidFill>
                  <a:srgbClr val="2F547D"/>
                </a:solidFill>
              </a:rPr>
              <a:t>220V </a:t>
            </a:r>
            <a:r>
              <a:rPr lang="en-US" b="1" dirty="0">
                <a:solidFill>
                  <a:srgbClr val="2F547D"/>
                </a:solidFill>
              </a:rPr>
              <a:t>and to the lock;</a:t>
            </a:r>
            <a:endParaRPr lang="ru-RU" b="1" dirty="0" smtClean="0">
              <a:solidFill>
                <a:srgbClr val="2F547D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21" y="2528300"/>
            <a:ext cx="5188146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Controller connection diagram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9239" y="31218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F547D"/>
                </a:solidFill>
              </a:rPr>
              <a:t>1 </a:t>
            </a:r>
            <a:r>
              <a:rPr lang="en-US" b="1" dirty="0" smtClean="0">
                <a:solidFill>
                  <a:srgbClr val="2F547D"/>
                </a:solidFill>
              </a:rPr>
              <a:t>– setting of </a:t>
            </a:r>
            <a:r>
              <a:rPr lang="en-US" b="1" dirty="0">
                <a:solidFill>
                  <a:srgbClr val="2F547D"/>
                </a:solidFill>
              </a:rPr>
              <a:t>the </a:t>
            </a:r>
            <a:r>
              <a:rPr lang="en-US" b="1" dirty="0" smtClean="0">
                <a:solidFill>
                  <a:srgbClr val="2F547D"/>
                </a:solidFill>
              </a:rPr>
              <a:t>Normally Open </a:t>
            </a:r>
            <a:r>
              <a:rPr lang="en-US" b="1" dirty="0">
                <a:solidFill>
                  <a:srgbClr val="2F547D"/>
                </a:solidFill>
              </a:rPr>
              <a:t>lock</a:t>
            </a:r>
            <a:r>
              <a:rPr lang="en-US" b="1" dirty="0" smtClean="0">
                <a:solidFill>
                  <a:srgbClr val="2F547D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2F547D"/>
                </a:solidFill>
              </a:rPr>
              <a:t>2 –</a:t>
            </a:r>
            <a:r>
              <a:rPr lang="en-US" b="1" dirty="0" smtClean="0">
                <a:solidFill>
                  <a:srgbClr val="2F547D"/>
                </a:solidFill>
              </a:rPr>
              <a:t>setting of the Normally Closed lock;</a:t>
            </a:r>
            <a:endParaRPr lang="ru-RU" b="1" dirty="0" smtClean="0">
              <a:solidFill>
                <a:srgbClr val="2F547D"/>
              </a:solidFill>
            </a:endParaRPr>
          </a:p>
          <a:p>
            <a:r>
              <a:rPr lang="ru-RU" b="1" dirty="0" smtClean="0">
                <a:solidFill>
                  <a:srgbClr val="2F547D"/>
                </a:solidFill>
              </a:rPr>
              <a:t>3 </a:t>
            </a:r>
            <a:r>
              <a:rPr lang="ru-RU" b="1" dirty="0" smtClean="0">
                <a:solidFill>
                  <a:srgbClr val="2F547D"/>
                </a:solidFill>
              </a:rPr>
              <a:t>–</a:t>
            </a:r>
            <a:r>
              <a:rPr lang="en-US" b="1" dirty="0" smtClean="0">
                <a:solidFill>
                  <a:srgbClr val="2F547D"/>
                </a:solidFill>
              </a:rPr>
              <a:t>programming.</a:t>
            </a:r>
            <a:endParaRPr lang="ru-RU" b="1" dirty="0" smtClean="0">
              <a:solidFill>
                <a:srgbClr val="2F547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3135" y="3753710"/>
            <a:ext cx="663678" cy="50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8" y="1892949"/>
            <a:ext cx="5653825" cy="34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2445" y="3626580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Controller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7455" y="1892949"/>
            <a:ext cx="136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fob/RCU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971996" y="3626579"/>
            <a:ext cx="128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Lock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66704" y="312188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220V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87719" y="1856635"/>
            <a:ext cx="171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Antenna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01920" y="4765183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Jumper positions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9234" t="13961" r="19193" b="11851"/>
          <a:stretch/>
        </p:blipFill>
        <p:spPr>
          <a:xfrm>
            <a:off x="0" y="-899650"/>
            <a:ext cx="12192000" cy="8259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2790" y="1440776"/>
            <a:ext cx="2698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+7 (4812) 619-330</a:t>
            </a:r>
            <a:endParaRPr lang="ru-RU" b="1" i="0" dirty="0" smtClean="0">
              <a:solidFill>
                <a:schemeClr val="bg1"/>
              </a:solidFill>
              <a:effectLst/>
              <a:ea typeface="Microsoft JhengHei Light" panose="020B0304030504040204" pitchFamily="34" charset="-120"/>
            </a:endParaRPr>
          </a:p>
          <a:p>
            <a:r>
              <a:rPr lang="ru-RU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+7 </a:t>
            </a:r>
            <a:r>
              <a:rPr lang="ru-RU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(</a:t>
            </a:r>
            <a:r>
              <a:rPr lang="en-US" b="1" dirty="0" smtClean="0">
                <a:solidFill>
                  <a:schemeClr val="bg1"/>
                </a:solidFill>
                <a:ea typeface="Microsoft JhengHei Light" panose="020B0304030504040204" pitchFamily="34" charset="-120"/>
              </a:rPr>
              <a:t>920</a:t>
            </a:r>
            <a:r>
              <a:rPr lang="ru-RU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) </a:t>
            </a:r>
            <a:r>
              <a:rPr lang="en-US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317</a:t>
            </a:r>
            <a:r>
              <a:rPr lang="ru-RU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-</a:t>
            </a:r>
            <a:r>
              <a:rPr lang="en-US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18</a:t>
            </a:r>
            <a:r>
              <a:rPr lang="ru-RU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-</a:t>
            </a:r>
            <a:r>
              <a:rPr lang="en-US" b="1" i="0" u="none" strike="noStrike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</a:rPr>
              <a:t>47</a:t>
            </a:r>
          </a:p>
          <a:p>
            <a:r>
              <a:rPr lang="en-US" b="1" dirty="0" smtClean="0">
                <a:solidFill>
                  <a:schemeClr val="bg1"/>
                </a:solidFill>
                <a:ea typeface="Microsoft JhengHei Light" panose="020B0304030504040204" pitchFamily="34" charset="-120"/>
                <a:hlinkClick r:id="rId4"/>
              </a:rPr>
              <a:t>mail@promix-center.com</a:t>
            </a:r>
            <a:endParaRPr lang="en-US" b="1" dirty="0" smtClean="0">
              <a:solidFill>
                <a:schemeClr val="bg1"/>
              </a:solidFill>
              <a:ea typeface="Microsoft JhengHei Light" panose="020B0304030504040204" pitchFamily="34" charset="-120"/>
            </a:endParaRPr>
          </a:p>
          <a:p>
            <a:r>
              <a:rPr lang="en-US" b="1" i="0" dirty="0" smtClean="0">
                <a:solidFill>
                  <a:schemeClr val="bg1"/>
                </a:solidFill>
                <a:effectLst/>
                <a:ea typeface="Microsoft JhengHei Light" panose="020B0304030504040204" pitchFamily="34" charset="-120"/>
                <a:hlinkClick r:id="rId5"/>
              </a:rPr>
              <a:t>dis@promix-center.com</a:t>
            </a:r>
            <a:endParaRPr lang="en-US" b="1" i="0" dirty="0" smtClean="0">
              <a:solidFill>
                <a:schemeClr val="bg1"/>
              </a:solidFill>
              <a:effectLst/>
              <a:ea typeface="Microsoft JhengHei Light" panose="020B0304030504040204" pitchFamily="34" charset="-120"/>
            </a:endParaRPr>
          </a:p>
          <a:p>
            <a:endParaRPr lang="ru-RU" b="1" i="0" dirty="0" smtClean="0">
              <a:solidFill>
                <a:schemeClr val="bg1"/>
              </a:solidFill>
              <a:effectLst/>
              <a:ea typeface="Microsoft JhengHei Light" panose="020B0304030504040204" pitchFamily="34" charset="-12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4266" y="3229898"/>
            <a:ext cx="600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F547D"/>
                </a:solidFill>
              </a:rPr>
              <a:t>Trusted by thousands of users!</a:t>
            </a:r>
            <a:endParaRPr lang="ru-RU" sz="3600" b="1" dirty="0">
              <a:solidFill>
                <a:srgbClr val="2F547D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91697"/>
              </p:ext>
            </p:extLst>
          </p:nvPr>
        </p:nvGraphicFramePr>
        <p:xfrm>
          <a:off x="942635" y="1032835"/>
          <a:ext cx="4720746" cy="160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orelDRAW" r:id="rId6" imgW="1584788" imgH="539213" progId="CorelDraw.Graphic.18">
                  <p:embed/>
                </p:oleObj>
              </mc:Choice>
              <mc:Fallback>
                <p:oleObj name="CorelDRAW" r:id="rId6" imgW="1584788" imgH="53921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2635" y="1032835"/>
                        <a:ext cx="4720746" cy="1608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2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Promix-FRS.1D.01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6" y="1529411"/>
            <a:ext cx="117058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2F547D"/>
                </a:solidFill>
              </a:rPr>
              <a:t>Universal </a:t>
            </a:r>
            <a:r>
              <a:rPr lang="en-US" sz="2400" dirty="0">
                <a:solidFill>
                  <a:srgbClr val="2F547D"/>
                </a:solidFill>
              </a:rPr>
              <a:t>electromechanical lock for single-door refrigerator (set)</a:t>
            </a:r>
            <a:endParaRPr lang="ru-RU" sz="2400" dirty="0">
              <a:solidFill>
                <a:srgbClr val="2F547D"/>
              </a:solidFill>
            </a:endParaRPr>
          </a:p>
        </p:txBody>
      </p:sp>
      <p:pic>
        <p:nvPicPr>
          <p:cNvPr id="1026" name="Picture 2" descr="Promix-FRS.1D.01 (KZBL-P1) - ÑÐ¾ÑÐ¾ -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7" y="2459372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mix-FRS.1D.01 (KZBL-P1) - ÑÐ¾ÑÐ¾ -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20" y="2478690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mix-FRS.1D.01 (KZBL-P1) - ÑÐ¾ÑÐ¾ -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57" y="2715496"/>
            <a:ext cx="37623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SCOPE OF DELIVERY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6" y="1529411"/>
            <a:ext cx="117058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E5980"/>
                </a:solidFill>
              </a:rPr>
              <a:t> </a:t>
            </a:r>
            <a:endParaRPr lang="ru-RU" sz="2400" dirty="0">
              <a:solidFill>
                <a:srgbClr val="2E5980"/>
              </a:solidFill>
            </a:endParaRPr>
          </a:p>
        </p:txBody>
      </p:sp>
      <p:pic>
        <p:nvPicPr>
          <p:cNvPr id="1026" name="Picture 2" descr="Promix-FRS.1D.01 (KZBL-P1) - ÑÐ¾ÑÐ¾ -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8" y="2034861"/>
            <a:ext cx="2962140" cy="29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8812" y="2034861"/>
            <a:ext cx="44045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547D"/>
                </a:solidFill>
              </a:rPr>
              <a:t>1 – Promix-SM.131.10 lock	</a:t>
            </a:r>
            <a:r>
              <a:rPr lang="en-US" dirty="0" smtClean="0">
                <a:solidFill>
                  <a:srgbClr val="2F547D"/>
                </a:solidFill>
              </a:rPr>
              <a:t>                 1 </a:t>
            </a:r>
            <a:r>
              <a:rPr lang="en-US" dirty="0">
                <a:solidFill>
                  <a:srgbClr val="2F547D"/>
                </a:solidFill>
              </a:rPr>
              <a:t>pc.</a:t>
            </a:r>
          </a:p>
          <a:p>
            <a:r>
              <a:rPr lang="en-US" dirty="0">
                <a:solidFill>
                  <a:srgbClr val="2F547D"/>
                </a:solidFill>
              </a:rPr>
              <a:t>2 – Promix -AD.DB.13 </a:t>
            </a:r>
            <a:r>
              <a:rPr lang="en-US" dirty="0" smtClean="0">
                <a:solidFill>
                  <a:srgbClr val="2F547D"/>
                </a:solidFill>
              </a:rPr>
              <a:t>deadbolt               1 </a:t>
            </a:r>
            <a:r>
              <a:rPr lang="en-US" dirty="0">
                <a:solidFill>
                  <a:srgbClr val="2F547D"/>
                </a:solidFill>
              </a:rPr>
              <a:t>pc.</a:t>
            </a:r>
          </a:p>
          <a:p>
            <a:r>
              <a:rPr lang="en-US" dirty="0">
                <a:solidFill>
                  <a:srgbClr val="2F547D"/>
                </a:solidFill>
              </a:rPr>
              <a:t>3 – Promix -AD.BR.05 bracket	</a:t>
            </a:r>
            <a:r>
              <a:rPr lang="en-US" dirty="0" smtClean="0">
                <a:solidFill>
                  <a:srgbClr val="2F547D"/>
                </a:solidFill>
              </a:rPr>
              <a:t>                  1 </a:t>
            </a:r>
            <a:r>
              <a:rPr lang="en-US" dirty="0">
                <a:solidFill>
                  <a:srgbClr val="2F547D"/>
                </a:solidFill>
              </a:rPr>
              <a:t>pc.</a:t>
            </a:r>
          </a:p>
          <a:p>
            <a:r>
              <a:rPr lang="en-US" dirty="0">
                <a:solidFill>
                  <a:srgbClr val="2F547D"/>
                </a:solidFill>
              </a:rPr>
              <a:t>4 – Promix -AD.BR.06 </a:t>
            </a:r>
            <a:r>
              <a:rPr lang="en-US" dirty="0" smtClean="0">
                <a:solidFill>
                  <a:srgbClr val="2F547D"/>
                </a:solidFill>
              </a:rPr>
              <a:t>bracket   </a:t>
            </a:r>
            <a:r>
              <a:rPr lang="en-US" dirty="0">
                <a:solidFill>
                  <a:srgbClr val="2F547D"/>
                </a:solidFill>
              </a:rPr>
              <a:t>	</a:t>
            </a:r>
            <a:r>
              <a:rPr lang="en-US" dirty="0" smtClean="0">
                <a:solidFill>
                  <a:srgbClr val="2F547D"/>
                </a:solidFill>
              </a:rPr>
              <a:t>1 </a:t>
            </a:r>
            <a:r>
              <a:rPr lang="en-US" dirty="0">
                <a:solidFill>
                  <a:srgbClr val="2F547D"/>
                </a:solidFill>
              </a:rPr>
              <a:t>pc.</a:t>
            </a:r>
          </a:p>
          <a:p>
            <a:r>
              <a:rPr lang="en-US" dirty="0">
                <a:solidFill>
                  <a:srgbClr val="2F547D"/>
                </a:solidFill>
              </a:rPr>
              <a:t>5 – Promix -CR.RX.02 controller	</a:t>
            </a:r>
            <a:r>
              <a:rPr lang="en-US" dirty="0" smtClean="0">
                <a:solidFill>
                  <a:srgbClr val="2F547D"/>
                </a:solidFill>
              </a:rPr>
              <a:t>1 </a:t>
            </a:r>
            <a:r>
              <a:rPr lang="en-US" dirty="0">
                <a:solidFill>
                  <a:srgbClr val="2F547D"/>
                </a:solidFill>
              </a:rPr>
              <a:t>pc.</a:t>
            </a:r>
          </a:p>
          <a:p>
            <a:r>
              <a:rPr lang="en-US" dirty="0">
                <a:solidFill>
                  <a:srgbClr val="2F547D"/>
                </a:solidFill>
              </a:rPr>
              <a:t>6 – Promix-CR.TX.01 RCU	</a:t>
            </a:r>
            <a:r>
              <a:rPr lang="en-US" dirty="0" smtClean="0">
                <a:solidFill>
                  <a:srgbClr val="2F547D"/>
                </a:solidFill>
              </a:rPr>
              <a:t>                  1 </a:t>
            </a:r>
            <a:r>
              <a:rPr lang="en-US" dirty="0">
                <a:solidFill>
                  <a:srgbClr val="2F547D"/>
                </a:solidFill>
              </a:rPr>
              <a:t>pc.</a:t>
            </a:r>
          </a:p>
          <a:p>
            <a:r>
              <a:rPr lang="en-US" dirty="0">
                <a:solidFill>
                  <a:srgbClr val="2F547D"/>
                </a:solidFill>
              </a:rPr>
              <a:t>7 – 4</a:t>
            </a:r>
            <a:r>
              <a:rPr lang="ru-RU" dirty="0">
                <a:solidFill>
                  <a:srgbClr val="2F547D"/>
                </a:solidFill>
              </a:rPr>
              <a:t>х16 </a:t>
            </a:r>
            <a:r>
              <a:rPr lang="en-US" dirty="0">
                <a:solidFill>
                  <a:srgbClr val="2F547D"/>
                </a:solidFill>
              </a:rPr>
              <a:t>self-tapping screws </a:t>
            </a:r>
          </a:p>
          <a:p>
            <a:r>
              <a:rPr lang="en-US" dirty="0">
                <a:solidFill>
                  <a:srgbClr val="2F547D"/>
                </a:solidFill>
              </a:rPr>
              <a:t>(with pressing disk)	</a:t>
            </a:r>
            <a:r>
              <a:rPr lang="en-US" dirty="0" smtClean="0">
                <a:solidFill>
                  <a:srgbClr val="2F547D"/>
                </a:solidFill>
              </a:rPr>
              <a:t>                                   8 </a:t>
            </a:r>
            <a:r>
              <a:rPr lang="en-US" dirty="0">
                <a:solidFill>
                  <a:srgbClr val="2F547D"/>
                </a:solidFill>
              </a:rPr>
              <a:t>pcs</a:t>
            </a:r>
          </a:p>
          <a:p>
            <a:r>
              <a:rPr lang="en-US" dirty="0">
                <a:solidFill>
                  <a:srgbClr val="2F547D"/>
                </a:solidFill>
              </a:rPr>
              <a:t>8 – </a:t>
            </a:r>
            <a:r>
              <a:rPr lang="ru-RU" dirty="0">
                <a:solidFill>
                  <a:srgbClr val="2F547D"/>
                </a:solidFill>
              </a:rPr>
              <a:t>М4х6 </a:t>
            </a:r>
            <a:r>
              <a:rPr lang="en-US" dirty="0">
                <a:solidFill>
                  <a:srgbClr val="2F547D"/>
                </a:solidFill>
              </a:rPr>
              <a:t>screw (with pressing disk)	2 pcs</a:t>
            </a:r>
          </a:p>
          <a:p>
            <a:r>
              <a:rPr lang="en-US" dirty="0">
                <a:solidFill>
                  <a:srgbClr val="2F547D"/>
                </a:solidFill>
              </a:rPr>
              <a:t>9 – Self-adhesive vinyl film (25 mm) </a:t>
            </a:r>
          </a:p>
          <a:p>
            <a:r>
              <a:rPr lang="en-US" dirty="0">
                <a:solidFill>
                  <a:srgbClr val="2F547D"/>
                </a:solidFill>
              </a:rPr>
              <a:t>for disguise camouflage of wire.	1 m</a:t>
            </a:r>
          </a:p>
          <a:p>
            <a:r>
              <a:rPr lang="en-US" dirty="0">
                <a:solidFill>
                  <a:srgbClr val="2F547D"/>
                </a:solidFill>
              </a:rPr>
              <a:t>10 – Operating manual	</a:t>
            </a:r>
            <a:r>
              <a:rPr lang="en-US" dirty="0" smtClean="0">
                <a:solidFill>
                  <a:srgbClr val="2F547D"/>
                </a:solidFill>
              </a:rPr>
              <a:t>                 1 </a:t>
            </a:r>
            <a:r>
              <a:rPr lang="en-US" dirty="0">
                <a:solidFill>
                  <a:srgbClr val="2F547D"/>
                </a:solidFill>
              </a:rPr>
              <a:t>pc.</a:t>
            </a:r>
          </a:p>
          <a:p>
            <a:endParaRPr lang="ru-RU" dirty="0">
              <a:solidFill>
                <a:srgbClr val="2F54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86" y="2369414"/>
            <a:ext cx="4095190" cy="2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Remote control system via radio channel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286" y="1529411"/>
            <a:ext cx="1170582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E5980"/>
                </a:solidFill>
              </a:rPr>
              <a:t> </a:t>
            </a:r>
            <a:endParaRPr lang="ru-RU" sz="2400" dirty="0">
              <a:solidFill>
                <a:srgbClr val="2E598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99692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E5980"/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rgbClr val="2E5980"/>
                </a:solidFill>
                <a:cs typeface="Arial" pitchFamily="34" charset="0"/>
              </a:rPr>
              <a:t>Built-in power supply with electronic short circuit and overload protection</a:t>
            </a:r>
            <a:endParaRPr lang="en-US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2F547D"/>
                </a:solidFill>
                <a:cs typeface="Arial" pitchFamily="34" charset="0"/>
              </a:rPr>
              <a:t>  </a:t>
            </a:r>
            <a:r>
              <a:rPr lang="en-US" b="1" dirty="0">
                <a:solidFill>
                  <a:srgbClr val="2F547D"/>
                </a:solidFill>
                <a:cs typeface="Arial" pitchFamily="34" charset="0"/>
              </a:rPr>
              <a:t>Programming directly from the controller (jumpers) and remotely using a master key </a:t>
            </a:r>
            <a:r>
              <a:rPr lang="en-US" b="1" dirty="0" smtClean="0">
                <a:solidFill>
                  <a:srgbClr val="2F547D"/>
                </a:solidFill>
                <a:cs typeface="Arial" pitchFamily="34" charset="0"/>
              </a:rPr>
              <a:t>fob</a:t>
            </a:r>
            <a:endParaRPr lang="ru-RU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2F547D"/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rgbClr val="2F547D"/>
                </a:solidFill>
                <a:cs typeface="Arial" pitchFamily="34" charset="0"/>
              </a:rPr>
              <a:t>Up to 10 </a:t>
            </a:r>
            <a:r>
              <a:rPr lang="en-US" b="1" dirty="0" err="1">
                <a:solidFill>
                  <a:srgbClr val="2F547D"/>
                </a:solidFill>
                <a:cs typeface="Arial" pitchFamily="34" charset="0"/>
              </a:rPr>
              <a:t>keyfobs</a:t>
            </a:r>
            <a:r>
              <a:rPr lang="en-US" b="1" dirty="0">
                <a:solidFill>
                  <a:srgbClr val="2F547D"/>
                </a:solidFill>
                <a:cs typeface="Arial" pitchFamily="34" charset="0"/>
              </a:rPr>
              <a:t> can be recorded in the controller's </a:t>
            </a:r>
            <a:r>
              <a:rPr lang="en-US" b="1" dirty="0" smtClean="0">
                <a:solidFill>
                  <a:srgbClr val="2F547D"/>
                </a:solidFill>
                <a:cs typeface="Arial" pitchFamily="34" charset="0"/>
              </a:rPr>
              <a:t>memory</a:t>
            </a:r>
            <a:endParaRPr lang="ru-RU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2F547D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2F547D"/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rgbClr val="2F547D"/>
                </a:solidFill>
                <a:cs typeface="Arial" pitchFamily="34" charset="0"/>
              </a:rPr>
              <a:t>Possibility of separate replacement of the power supply and radio module during repair</a:t>
            </a:r>
            <a:endParaRPr lang="ru-RU" dirty="0">
              <a:solidFill>
                <a:srgbClr val="2F54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Installing the lock on single-door refrigerators. </a:t>
            </a:r>
            <a:r>
              <a:rPr lang="en-US" sz="3200" b="1" dirty="0" smtClean="0">
                <a:solidFill>
                  <a:schemeClr val="bg1"/>
                </a:solidFill>
              </a:rPr>
              <a:t>Installation and connection.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214" y="1455313"/>
            <a:ext cx="7526895" cy="760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2E5980"/>
                </a:solidFill>
              </a:rPr>
              <a:t> </a:t>
            </a:r>
            <a:r>
              <a:rPr lang="en-US" sz="2400" dirty="0" smtClean="0">
                <a:solidFill>
                  <a:srgbClr val="2E5980"/>
                </a:solidFill>
              </a:rPr>
              <a:t>Designed for installation on the most of single-door commercial refrigerators of different producers.</a:t>
            </a:r>
            <a:endParaRPr lang="ru-RU" sz="1800" b="1" dirty="0">
              <a:solidFill>
                <a:srgbClr val="2F54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pic>
        <p:nvPicPr>
          <p:cNvPr id="2050" name="Picture 2" descr="ÐÐ°ÑÑÐ¸Ð½ÐºÐ¸ Ð¿Ð¾ Ð·Ð°Ð¿ÑÐ¾ÑÑ ÑÐ¾Ð»Ð¾Ð´Ð¸Ð»ÑÐ½ÑÐ¹ ÑÐºÐ°Ñ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7" y="2216114"/>
            <a:ext cx="28384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06" y="2348877"/>
            <a:ext cx="7489626" cy="35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0783" y="3065172"/>
            <a:ext cx="224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Lock installation place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50817" y="3706777"/>
            <a:ext cx="209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places for the controller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0783" y="4117262"/>
            <a:ext cx="273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Deadbolt installed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2783" y="5331854"/>
            <a:ext cx="207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RECOMMENDED PLACES FOR </a:t>
            </a:r>
            <a:br>
              <a:rPr lang="en-US" sz="1200" b="1" dirty="0" smtClean="0"/>
            </a:br>
            <a:r>
              <a:rPr lang="en-US" sz="1200" b="1" dirty="0" smtClean="0"/>
              <a:t>INSTALLATIONS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677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Depending on the type of door </a:t>
            </a:r>
            <a:r>
              <a:rPr lang="en-US" sz="3200" b="1" dirty="0" smtClean="0">
                <a:solidFill>
                  <a:schemeClr val="bg1"/>
                </a:solidFill>
              </a:rPr>
              <a:t>profile. To install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pic>
        <p:nvPicPr>
          <p:cNvPr id="9" name="Содержимое 7" descr="DSC02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3879" y="1982138"/>
            <a:ext cx="3055096" cy="2804184"/>
          </a:xfrm>
          <a:prstGeom prst="rect">
            <a:avLst/>
          </a:prstGeom>
        </p:spPr>
      </p:pic>
      <p:pic>
        <p:nvPicPr>
          <p:cNvPr id="10" name="Рисунок 9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6831" y="1982138"/>
            <a:ext cx="2616295" cy="2831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285" y="5241701"/>
            <a:ext cx="26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547D"/>
                </a:solidFill>
              </a:rPr>
              <a:t>Promix -AD.BR.05 bracket</a:t>
            </a:r>
            <a:endParaRPr lang="ru-RU" b="1" dirty="0">
              <a:solidFill>
                <a:srgbClr val="2E59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5686" y="5147408"/>
            <a:ext cx="269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F547D"/>
                </a:solidFill>
              </a:rPr>
              <a:t>Promix -AD.BR.06 bracket </a:t>
            </a:r>
            <a:endParaRPr lang="ru-RU" b="1" dirty="0">
              <a:solidFill>
                <a:srgbClr val="2E59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Deadbolt installation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867" y="1615950"/>
            <a:ext cx="380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E5980"/>
                </a:solidFill>
              </a:rPr>
              <a:t>Install the Promix-AD.DB.13 </a:t>
            </a:r>
            <a:r>
              <a:rPr lang="en-US" b="1" dirty="0" smtClean="0">
                <a:solidFill>
                  <a:srgbClr val="2E5980"/>
                </a:solidFill>
              </a:rPr>
              <a:t>deadbolt </a:t>
            </a:r>
          </a:p>
          <a:p>
            <a:r>
              <a:rPr lang="en-US" b="1" dirty="0" smtClean="0">
                <a:solidFill>
                  <a:srgbClr val="2E5980"/>
                </a:solidFill>
              </a:rPr>
              <a:t>on </a:t>
            </a:r>
            <a:r>
              <a:rPr lang="en-US" b="1" dirty="0">
                <a:solidFill>
                  <a:srgbClr val="2E5980"/>
                </a:solidFill>
              </a:rPr>
              <a:t>the installed bracket</a:t>
            </a:r>
            <a:endParaRPr lang="ru-RU" b="1" dirty="0">
              <a:solidFill>
                <a:srgbClr val="2E5980"/>
              </a:solidFill>
            </a:endParaRPr>
          </a:p>
        </p:txBody>
      </p:sp>
      <p:pic>
        <p:nvPicPr>
          <p:cNvPr id="12" name="Содержимое 4" descr="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0105" y="1573156"/>
            <a:ext cx="3281384" cy="41044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3" name="Picture 2" descr="C:\Documents and Settings\Konstr4\Рабочий стол\холодильники\R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4168" y="2829667"/>
            <a:ext cx="1866880" cy="2000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9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Lock installation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4742" y="2609009"/>
            <a:ext cx="40349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547D"/>
                </a:solidFill>
              </a:rPr>
              <a:t>Close the </a:t>
            </a:r>
            <a:r>
              <a:rPr lang="en-US" b="1" dirty="0" smtClean="0">
                <a:solidFill>
                  <a:srgbClr val="2F547D"/>
                </a:solidFill>
              </a:rPr>
              <a:t>fridge door </a:t>
            </a:r>
            <a:r>
              <a:rPr lang="en-US" b="1" dirty="0">
                <a:solidFill>
                  <a:srgbClr val="2F547D"/>
                </a:solidFill>
              </a:rPr>
              <a:t>and press on it – the bolt will make a mark on the walls of the door;</a:t>
            </a:r>
            <a:br>
              <a:rPr lang="en-US" b="1" dirty="0">
                <a:solidFill>
                  <a:srgbClr val="2F547D"/>
                </a:solidFill>
              </a:rPr>
            </a:br>
            <a:r>
              <a:rPr lang="en-US" b="1" dirty="0">
                <a:solidFill>
                  <a:srgbClr val="2F547D"/>
                </a:solidFill>
              </a:rPr>
              <a:t>Drill a hole with a diameter of 24 mm in the center of the mark;</a:t>
            </a:r>
            <a:br>
              <a:rPr lang="en-US" b="1" dirty="0">
                <a:solidFill>
                  <a:srgbClr val="2F547D"/>
                </a:solidFill>
              </a:rPr>
            </a:br>
            <a:r>
              <a:rPr lang="en-US" b="1" dirty="0">
                <a:solidFill>
                  <a:srgbClr val="2F547D"/>
                </a:solidFill>
              </a:rPr>
              <a:t>Drill a hole with a diameter of 6 mm from inside the refrigerator;</a:t>
            </a:r>
            <a:endParaRPr lang="ru-RU" b="1" dirty="0">
              <a:solidFill>
                <a:srgbClr val="2E5980"/>
              </a:solidFill>
            </a:endParaRPr>
          </a:p>
        </p:txBody>
      </p:sp>
      <p:pic>
        <p:nvPicPr>
          <p:cNvPr id="9" name="Содержимое 5" descr="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830" y="2417494"/>
            <a:ext cx="2715803" cy="267243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Рисунок 9" descr="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015" y="2436416"/>
            <a:ext cx="3146926" cy="26535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384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F547D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Lock installation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1483" y="189294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2E598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975" y="6181859"/>
            <a:ext cx="198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6D4EE"/>
                </a:solidFill>
              </a:rPr>
              <a:t>promix-center.com</a:t>
            </a:r>
            <a:endParaRPr lang="ru-RU" b="1" dirty="0">
              <a:solidFill>
                <a:srgbClr val="86D4E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2740" y="1840471"/>
            <a:ext cx="1089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F547D"/>
                </a:solidFill>
              </a:rPr>
              <a:t>Stretch the lock wire with a wire loop</a:t>
            </a:r>
            <a:r>
              <a:rPr lang="en-US" b="1" dirty="0" smtClean="0">
                <a:solidFill>
                  <a:srgbClr val="2F547D"/>
                </a:solidFill>
              </a:rPr>
              <a:t>;</a:t>
            </a:r>
          </a:p>
          <a:p>
            <a:r>
              <a:rPr lang="en-US" b="1" dirty="0" smtClean="0">
                <a:solidFill>
                  <a:srgbClr val="2F547D"/>
                </a:solidFill>
              </a:rPr>
              <a:t>Secure </a:t>
            </a:r>
            <a:r>
              <a:rPr lang="en-US" b="1" dirty="0">
                <a:solidFill>
                  <a:srgbClr val="2F547D"/>
                </a:solidFill>
              </a:rPr>
              <a:t>the lock, lay the wire and seal it with decorative tape;</a:t>
            </a:r>
            <a:endParaRPr lang="ru-RU" b="1" dirty="0">
              <a:solidFill>
                <a:srgbClr val="2F54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35" y="2718384"/>
            <a:ext cx="3023878" cy="2859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705" y="2744153"/>
            <a:ext cx="3225064" cy="28592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070" y="2718386"/>
            <a:ext cx="3554276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312</Words>
  <Application>Microsoft Office PowerPoint</Application>
  <PresentationFormat>Произвольный</PresentationFormat>
  <Paragraphs>77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Презентация PowerPoint</vt:lpstr>
      <vt:lpstr>Promix-FRS.1D.01</vt:lpstr>
      <vt:lpstr>SCOPE OF DELIVERY</vt:lpstr>
      <vt:lpstr>Remote control system via radio channel</vt:lpstr>
      <vt:lpstr>Installing the lock on single-door refrigerators. Installation and connection.</vt:lpstr>
      <vt:lpstr>Depending on the type of door profile. To install</vt:lpstr>
      <vt:lpstr>Deadbolt installation</vt:lpstr>
      <vt:lpstr> Lock installation</vt:lpstr>
      <vt:lpstr> Lock installation</vt:lpstr>
      <vt:lpstr> Testing</vt:lpstr>
      <vt:lpstr> Controller installation</vt:lpstr>
      <vt:lpstr>Controller connection diagram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qwerty</cp:lastModifiedBy>
  <cp:revision>50</cp:revision>
  <dcterms:created xsi:type="dcterms:W3CDTF">2019-09-05T06:07:23Z</dcterms:created>
  <dcterms:modified xsi:type="dcterms:W3CDTF">2022-01-19T08:26:17Z</dcterms:modified>
</cp:coreProperties>
</file>